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4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02" r:id="rId3"/>
  </p:sldMasterIdLst>
  <p:notesMasterIdLst>
    <p:notesMasterId r:id="rId31"/>
  </p:notesMasterIdLst>
  <p:handoutMasterIdLst>
    <p:handoutMasterId r:id="rId32"/>
  </p:handoutMasterIdLst>
  <p:sldIdLst>
    <p:sldId id="257" r:id="rId4"/>
    <p:sldId id="258" r:id="rId5"/>
    <p:sldId id="381" r:id="rId6"/>
    <p:sldId id="382" r:id="rId7"/>
    <p:sldId id="407" r:id="rId8"/>
    <p:sldId id="392" r:id="rId9"/>
    <p:sldId id="399" r:id="rId10"/>
    <p:sldId id="349" r:id="rId11"/>
    <p:sldId id="400" r:id="rId12"/>
    <p:sldId id="398" r:id="rId13"/>
    <p:sldId id="410" r:id="rId14"/>
    <p:sldId id="390" r:id="rId15"/>
    <p:sldId id="391" r:id="rId16"/>
    <p:sldId id="409" r:id="rId17"/>
    <p:sldId id="348" r:id="rId18"/>
    <p:sldId id="402" r:id="rId19"/>
    <p:sldId id="404" r:id="rId20"/>
    <p:sldId id="401" r:id="rId21"/>
    <p:sldId id="413" r:id="rId22"/>
    <p:sldId id="414" r:id="rId23"/>
    <p:sldId id="415" r:id="rId24"/>
    <p:sldId id="411" r:id="rId25"/>
    <p:sldId id="418" r:id="rId26"/>
    <p:sldId id="417" r:id="rId27"/>
    <p:sldId id="405" r:id="rId28"/>
    <p:sldId id="406" r:id="rId29"/>
    <p:sldId id="285" r:id="rId3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A358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804" autoAdjust="0"/>
  </p:normalViewPr>
  <p:slideViewPr>
    <p:cSldViewPr>
      <p:cViewPr>
        <p:scale>
          <a:sx n="100" d="100"/>
          <a:sy n="100" d="100"/>
        </p:scale>
        <p:origin x="-869" y="-1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83"/>
    </p:cViewPr>
  </p:sorterViewPr>
  <p:notesViewPr>
    <p:cSldViewPr>
      <p:cViewPr varScale="1">
        <p:scale>
          <a:sx n="63" d="100"/>
          <a:sy n="63" d="100"/>
        </p:scale>
        <p:origin x="-3086" y="-67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ustomXml" Target="../customXml/item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D4D53-29E0-4D4C-9432-1F1B72E77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6555023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1EED933-BDF7-4BD7-A063-4974936ED5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655296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Urban Renewal – 4,500 apartments</a:t>
            </a:r>
            <a:r>
              <a:rPr lang="en-US" baseline="0" dirty="0"/>
              <a:t> downtown over next 20 years</a:t>
            </a:r>
          </a:p>
          <a:p>
            <a:r>
              <a:rPr lang="en-US" baseline="0" dirty="0"/>
              <a:t>Continued approvals for single family home development</a:t>
            </a:r>
          </a:p>
          <a:p>
            <a:r>
              <a:rPr lang="en-US" baseline="0" dirty="0"/>
              <a:t>Critical to address median housing costs so our cost of living doesn’t skyrocket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EED933-BDF7-4BD7-A063-4974936ED51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Elephant Rock – Land has been </a:t>
            </a:r>
            <a:r>
              <a:rPr lang="en-US" dirty="0" err="1"/>
              <a:t>aquired</a:t>
            </a:r>
            <a:r>
              <a:rPr lang="en-US" dirty="0"/>
              <a:t>. 60 acres, near Palmer Lake,</a:t>
            </a:r>
            <a:r>
              <a:rPr lang="en-US" baseline="0" dirty="0"/>
              <a:t> When opened will feature a multi-user stacked loop trail system accessible from the Palmer Lake </a:t>
            </a:r>
            <a:r>
              <a:rPr lang="en-US" baseline="0" dirty="0" err="1"/>
              <a:t>Rec</a:t>
            </a:r>
            <a:r>
              <a:rPr lang="en-US" baseline="0" dirty="0"/>
              <a:t> Area and the New Santa Fe Trail.</a:t>
            </a:r>
          </a:p>
          <a:p>
            <a:r>
              <a:rPr lang="en-US" baseline="0" dirty="0"/>
              <a:t>Fox Run Regional Park – 417 acres, playgrounds, lakes, dog parks, wedding gazebo</a:t>
            </a:r>
          </a:p>
          <a:p>
            <a:r>
              <a:rPr lang="en-US" baseline="0" dirty="0"/>
              <a:t>Santa Fe Trail – 14 mile trail from Town of Palmer Lake to downtown Colorado Springs.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EED933-BDF7-4BD7-A063-4974936ED51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1EED933-BDF7-4BD7-A063-4974936ED51D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5EAC-C469-456F-B84F-5D82FEEBC6F9}" type="datetime1">
              <a:rPr lang="en-US" smtClean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0988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E2F6-9291-488A-AE14-30FCA1E31178}" type="datetime1">
              <a:rPr lang="en-US" smtClean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41530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DEFE4-8D16-4838-A7B1-3ACFB4E7ABD6}" type="datetime1">
              <a:rPr lang="en-US" smtClean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36227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F77E-80F5-4C82-BE07-2A33A4490E92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93695-84A8-45B6-A7C6-F0CEA566E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F77E-80F5-4C82-BE07-2A33A4490E92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93695-84A8-45B6-A7C6-F0CEA566E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F77E-80F5-4C82-BE07-2A33A4490E92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93695-84A8-45B6-A7C6-F0CEA566E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F77E-80F5-4C82-BE07-2A33A4490E92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93695-84A8-45B6-A7C6-F0CEA566E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F77E-80F5-4C82-BE07-2A33A4490E92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93695-84A8-45B6-A7C6-F0CEA566E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F77E-80F5-4C82-BE07-2A33A4490E92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93695-84A8-45B6-A7C6-F0CEA566E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F77E-80F5-4C82-BE07-2A33A4490E92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93695-84A8-45B6-A7C6-F0CEA566E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F77E-80F5-4C82-BE07-2A33A4490E92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93695-84A8-45B6-A7C6-F0CEA566E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A77D-E402-4206-8771-911B4AB7599F}" type="datetime1">
              <a:rPr lang="en-US" smtClean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5418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F77E-80F5-4C82-BE07-2A33A4490E92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93695-84A8-45B6-A7C6-F0CEA566E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F77E-80F5-4C82-BE07-2A33A4490E92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93695-84A8-45B6-A7C6-F0CEA566E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F77E-80F5-4C82-BE07-2A33A4490E92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93695-84A8-45B6-A7C6-F0CEA566E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1F77E-80F5-4C82-BE07-2A33A4490E92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93695-84A8-45B6-A7C6-F0CEA566E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69C43-3FEE-46D0-8F34-D7DE7D5A7E46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D3BC-1DC9-4F6A-8CFE-5181505AA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69C43-3FEE-46D0-8F34-D7DE7D5A7E46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D3BC-1DC9-4F6A-8CFE-5181505AA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69C43-3FEE-46D0-8F34-D7DE7D5A7E46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D3BC-1DC9-4F6A-8CFE-5181505AA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69C43-3FEE-46D0-8F34-D7DE7D5A7E46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D3BC-1DC9-4F6A-8CFE-5181505AA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69C43-3FEE-46D0-8F34-D7DE7D5A7E46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D3BC-1DC9-4F6A-8CFE-5181505AA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69C43-3FEE-46D0-8F34-D7DE7D5A7E46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D3BC-1DC9-4F6A-8CFE-5181505AA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34B48-2960-44AF-8B85-CF69D9CD4EBD}" type="datetime1">
              <a:rPr lang="en-US" smtClean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427733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69C43-3FEE-46D0-8F34-D7DE7D5A7E46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D3BC-1DC9-4F6A-8CFE-5181505AA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69C43-3FEE-46D0-8F34-D7DE7D5A7E46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D3BC-1DC9-4F6A-8CFE-5181505AA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69C43-3FEE-46D0-8F34-D7DE7D5A7E46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D3BC-1DC9-4F6A-8CFE-5181505AA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69C43-3FEE-46D0-8F34-D7DE7D5A7E46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D3BC-1DC9-4F6A-8CFE-5181505AA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69C43-3FEE-46D0-8F34-D7DE7D5A7E46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D3BC-1DC9-4F6A-8CFE-5181505AA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69C43-3FEE-46D0-8F34-D7DE7D5A7E46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D3BC-1DC9-4F6A-8CFE-5181505AA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DF8F-6880-4958-87C3-FA802C3A0E5E}" type="datetime1">
              <a:rPr lang="en-US" smtClean="0"/>
              <a:pPr/>
              <a:t>1/31/2019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5399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E8FEC-3CF9-4CF7-80B2-589E6EE0A8E0}" type="datetime1">
              <a:rPr lang="en-US" smtClean="0"/>
              <a:pPr/>
              <a:t>1/31/2019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31371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56295-E7B9-4829-ACDD-549A5A79EC66}" type="datetime1">
              <a:rPr lang="en-US" smtClean="0"/>
              <a:pPr/>
              <a:t>1/31/2019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3800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9494-FC74-4622-86DC-20C66DB97682}" type="datetime1">
              <a:rPr lang="en-US" smtClean="0"/>
              <a:pPr/>
              <a:t>1/31/2019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5366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0BA05-9D23-432C-AFAD-B2BC3D460AD2}" type="datetime1">
              <a:rPr lang="en-US" smtClean="0"/>
              <a:pPr/>
              <a:t>1/31/2019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55119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EA874-A35B-47D2-9960-9F1A54F8A240}" type="datetime1">
              <a:rPr lang="en-US" smtClean="0"/>
              <a:pPr/>
              <a:t>1/31/2019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21272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E8073-C543-49AF-B8E1-40520DFEDAA6}" type="datetime1">
              <a:rPr lang="en-US" smtClean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2B299-F45D-419F-9DA2-668DBCA68F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0005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1F77E-80F5-4C82-BE07-2A33A4490E92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93695-84A8-45B6-A7C6-F0CEA566E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69C43-3FEE-46D0-8F34-D7DE7D5A7E46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9D3BC-1DC9-4F6A-8CFE-5181505AA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267200" y="2133600"/>
            <a:ext cx="4876800" cy="2321392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2A3585"/>
                </a:solidFill>
                <a:latin typeface="Calibri" pitchFamily="34" charset="0"/>
                <a:ea typeface="+mn-ea"/>
                <a:cs typeface="+mn-cs"/>
              </a:rPr>
              <a:t>Tri-Lakes </a:t>
            </a:r>
            <a:r>
              <a:rPr lang="en-US" sz="3500" b="1" dirty="0">
                <a:solidFill>
                  <a:srgbClr val="2A3585"/>
                </a:solidFill>
                <a:latin typeface="Calibri" pitchFamily="34" charset="0"/>
                <a:ea typeface="+mn-ea"/>
                <a:cs typeface="+mn-cs"/>
              </a:rPr>
              <a:t/>
            </a:r>
            <a:br>
              <a:rPr lang="en-US" sz="3500" b="1" dirty="0">
                <a:solidFill>
                  <a:srgbClr val="2A3585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b="1" dirty="0">
                <a:solidFill>
                  <a:srgbClr val="2A3585"/>
                </a:solidFill>
                <a:latin typeface="Calibri" pitchFamily="34" charset="0"/>
                <a:ea typeface="+mn-ea"/>
                <a:cs typeface="+mn-cs"/>
              </a:rPr>
              <a:t>State of the Region</a:t>
            </a:r>
            <a:r>
              <a:rPr lang="en-US" sz="3500" b="1" dirty="0">
                <a:solidFill>
                  <a:srgbClr val="2A3585"/>
                </a:solidFill>
                <a:latin typeface="Calibri" pitchFamily="34" charset="0"/>
                <a:ea typeface="+mn-ea"/>
                <a:cs typeface="+mn-cs"/>
              </a:rPr>
              <a:t/>
            </a:r>
            <a:br>
              <a:rPr lang="en-US" sz="3500" b="1" dirty="0">
                <a:solidFill>
                  <a:srgbClr val="2A3585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3500" b="1" dirty="0">
                <a:solidFill>
                  <a:srgbClr val="2A3585"/>
                </a:solidFill>
                <a:latin typeface="Calibri" pitchFamily="34" charset="0"/>
                <a:ea typeface="+mn-ea"/>
                <a:cs typeface="+mn-cs"/>
              </a:rPr>
              <a:t>El Paso County Update</a:t>
            </a:r>
            <a:br>
              <a:rPr lang="en-US" sz="3500" b="1" dirty="0">
                <a:solidFill>
                  <a:srgbClr val="2A3585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3500" b="1" dirty="0" smtClean="0">
                <a:solidFill>
                  <a:srgbClr val="2A3585"/>
                </a:solidFill>
                <a:latin typeface="Calibri" pitchFamily="34" charset="0"/>
                <a:ea typeface="+mn-ea"/>
                <a:cs typeface="+mn-cs"/>
              </a:rPr>
              <a:t>February </a:t>
            </a:r>
            <a:r>
              <a:rPr lang="en-US" sz="3500" b="1" dirty="0">
                <a:solidFill>
                  <a:srgbClr val="2A3585"/>
                </a:solidFill>
                <a:latin typeface="Calibri" pitchFamily="34" charset="0"/>
                <a:ea typeface="+mn-ea"/>
                <a:cs typeface="+mn-cs"/>
              </a:rPr>
              <a:t>1, 2019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495801" y="4876800"/>
            <a:ext cx="4648200" cy="1600200"/>
          </a:xfrm>
        </p:spPr>
        <p:txBody>
          <a:bodyPr>
            <a:normAutofit/>
          </a:bodyPr>
          <a:lstStyle/>
          <a:p>
            <a:pPr>
              <a:lnSpc>
                <a:spcPts val="3500"/>
              </a:lnSpc>
              <a:spcBef>
                <a:spcPts val="0"/>
              </a:spcBef>
            </a:pPr>
            <a:r>
              <a:rPr lang="en-US" sz="3500" b="1" dirty="0">
                <a:solidFill>
                  <a:srgbClr val="2A3585"/>
                </a:solidFill>
                <a:latin typeface="Calibri" pitchFamily="34" charset="0"/>
              </a:rPr>
              <a:t>Commissioners</a:t>
            </a:r>
          </a:p>
          <a:p>
            <a:pPr>
              <a:lnSpc>
                <a:spcPts val="3500"/>
              </a:lnSpc>
              <a:spcBef>
                <a:spcPts val="0"/>
              </a:spcBef>
            </a:pPr>
            <a:r>
              <a:rPr lang="en-US" sz="3500" b="1" dirty="0">
                <a:solidFill>
                  <a:srgbClr val="2A3585"/>
                </a:solidFill>
                <a:latin typeface="Calibri" pitchFamily="34" charset="0"/>
              </a:rPr>
              <a:t> Stan VanderWerf</a:t>
            </a:r>
          </a:p>
          <a:p>
            <a:pPr>
              <a:lnSpc>
                <a:spcPts val="3500"/>
              </a:lnSpc>
              <a:spcBef>
                <a:spcPts val="0"/>
              </a:spcBef>
            </a:pPr>
            <a:r>
              <a:rPr lang="en-US" sz="3500" b="1" dirty="0">
                <a:solidFill>
                  <a:srgbClr val="2A3585"/>
                </a:solidFill>
                <a:latin typeface="Calibri" pitchFamily="34" charset="0"/>
              </a:rPr>
              <a:t>Holly Williams</a:t>
            </a:r>
          </a:p>
        </p:txBody>
      </p:sp>
      <p:pic>
        <p:nvPicPr>
          <p:cNvPr id="6" name="Picture 2" descr="L:\2 Logos\County Logos\2012 EPC PNG LogoGL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"/>
            <a:ext cx="4301424" cy="15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8193" name="Picture 1" descr="C:\Users\Stan VW2015\Documents\B - CAREER POLITICAL\Commissioner - Elected\Briefings\Tri-Lakes State of the Region\2018\2019-01-29_18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905000"/>
            <a:ext cx="3429000" cy="4800600"/>
          </a:xfrm>
          <a:prstGeom prst="rect">
            <a:avLst/>
          </a:prstGeom>
          <a:noFill/>
        </p:spPr>
      </p:pic>
      <p:pic>
        <p:nvPicPr>
          <p:cNvPr id="10" name="Picture 4" descr="Pict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57200"/>
            <a:ext cx="3733800" cy="121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746418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762000" y="357426"/>
            <a:ext cx="8382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en-US" sz="5000" b="1" dirty="0">
                <a:solidFill>
                  <a:srgbClr val="2A3585"/>
                </a:solidFill>
                <a:cs typeface="Arial" charset="0"/>
              </a:rPr>
              <a:t>Major Achievements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2" descr="L:\1 My Pictures\Local Images\Pikes Peak DSC_0233.JPG"/>
          <p:cNvPicPr>
            <a:picLocks noChangeAspect="1" noChangeArrowheads="1"/>
          </p:cNvPicPr>
          <p:nvPr/>
        </p:nvPicPr>
        <p:blipFill>
          <a:blip r:embed="rId2" cstate="print"/>
          <a:srcRect l="1550" r="17088"/>
          <a:stretch>
            <a:fillRect/>
          </a:stretch>
        </p:blipFill>
        <p:spPr bwMode="auto">
          <a:xfrm>
            <a:off x="838200" y="1371600"/>
            <a:ext cx="8001000" cy="4876800"/>
          </a:xfrm>
          <a:prstGeom prst="rect">
            <a:avLst/>
          </a:prstGeom>
          <a:noFill/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62000" y="1828800"/>
            <a:ext cx="8382000" cy="24384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6000" b="1" dirty="0">
                <a:solidFill>
                  <a:schemeClr val="bg1"/>
                </a:solidFill>
                <a:latin typeface="+mj-lt"/>
              </a:rPr>
              <a:t>State of our County</a:t>
            </a:r>
          </a:p>
          <a:p>
            <a:pPr algn="ctr">
              <a:buNone/>
            </a:pPr>
            <a:r>
              <a:rPr lang="en-US" sz="6000" b="1" dirty="0">
                <a:solidFill>
                  <a:schemeClr val="bg1"/>
                </a:solidFill>
                <a:latin typeface="+mj-lt"/>
              </a:rPr>
              <a:t>is strong and thriving</a:t>
            </a:r>
          </a:p>
        </p:txBody>
      </p:sp>
      <p:pic>
        <p:nvPicPr>
          <p:cNvPr id="12" name="Picture 11" descr="El Paso County Seal Color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12315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762000" y="357426"/>
            <a:ext cx="8382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en-US" sz="5000" b="1" dirty="0">
                <a:solidFill>
                  <a:srgbClr val="2A3585"/>
                </a:solidFill>
                <a:cs typeface="Arial" charset="0"/>
              </a:rPr>
              <a:t>Major Achievements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1" name="Picture 10" descr="EPSO Dashboard computer 2.jpg"/>
          <p:cNvPicPr>
            <a:picLocks noChangeAspect="1"/>
          </p:cNvPicPr>
          <p:nvPr/>
        </p:nvPicPr>
        <p:blipFill>
          <a:blip r:embed="rId2" cstate="print"/>
          <a:srcRect t="12281"/>
          <a:stretch>
            <a:fillRect/>
          </a:stretch>
        </p:blipFill>
        <p:spPr>
          <a:xfrm>
            <a:off x="1295400" y="1295400"/>
            <a:ext cx="7183291" cy="42053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0" y="5505271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Public Safety Sales Tax Extension:</a:t>
            </a:r>
          </a:p>
          <a:p>
            <a:pPr algn="ctr"/>
            <a:r>
              <a:rPr lang="en-US" altLang="en-US" sz="36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  71% of the vote</a:t>
            </a:r>
          </a:p>
        </p:txBody>
      </p:sp>
      <p:pic>
        <p:nvPicPr>
          <p:cNvPr id="10" name="Picture 9" descr="El Paso County Seal Color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12315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itle 34"/>
          <p:cNvSpPr txBox="1">
            <a:spLocks/>
          </p:cNvSpPr>
          <p:nvPr/>
        </p:nvSpPr>
        <p:spPr>
          <a:xfrm>
            <a:off x="762000" y="152400"/>
            <a:ext cx="83820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0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Award Winning County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0" y="914400"/>
            <a:ext cx="51816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buFont typeface="Arial" pitchFamily="34" charset="0"/>
              <a:buChar char="•"/>
            </a:pPr>
            <a:r>
              <a:rPr lang="en-US" altLang="en-US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Steve Schleiker &amp; Office of the County Assessor-Downtown Star Award 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altLang="en-US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Finance Division-Excellence in Financial Reporting for the 2017 Comprehensive Annual Financial Report (CAFR), published in 2018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altLang="en-US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Budget Division-Distinguished Budget Presentation Award for the 2018 Budget Book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altLang="en-US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El Paso County Parks-Land Management Partner of the Year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El Paso County &amp; Fort Carson-2018 Army Community Partnership Award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Traci Marques-2018 Women of Influence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altLang="en-US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Karen Logan-DHS Field Instructor of the Year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altLang="en-US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DHS-Extending Goodwill Award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altLang="en-US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Chris Gavin-Pat </a:t>
            </a:r>
            <a:r>
              <a:rPr lang="en-US" altLang="en-US" b="1" dirty="0" err="1">
                <a:solidFill>
                  <a:srgbClr val="2A3585"/>
                </a:solidFill>
                <a:latin typeface="Calibri" pitchFamily="34" charset="0"/>
                <a:cs typeface="Arial" charset="0"/>
              </a:rPr>
              <a:t>Lysinger</a:t>
            </a:r>
            <a:r>
              <a:rPr lang="en-US" altLang="en-US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 Memorial Volunteer of the Year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DHS-NACO Achievement Award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Community Development-NACO Achievement Award for EDARP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US" altLang="en-US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Zach Knight-2018 Outstanding Public Works Employee</a:t>
            </a:r>
          </a:p>
          <a:p>
            <a:pPr marL="233363" indent="-233363">
              <a:buFont typeface="Arial" pitchFamily="34" charset="0"/>
              <a:buChar char="•"/>
            </a:pPr>
            <a:endParaRPr lang="en-US" dirty="0"/>
          </a:p>
          <a:p>
            <a:pPr marL="233363" indent="-233363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2" name="Picture 11" descr="Planning innovation awards 1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1" y="2971800"/>
            <a:ext cx="2438400" cy="1661404"/>
          </a:xfrm>
          <a:prstGeom prst="rect">
            <a:avLst/>
          </a:prstGeom>
        </p:spPr>
      </p:pic>
      <p:pic>
        <p:nvPicPr>
          <p:cNvPr id="13" name="Picture 12" descr="Public Health Group without D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1219200"/>
            <a:ext cx="2453481" cy="1562480"/>
          </a:xfrm>
          <a:prstGeom prst="rect">
            <a:avLst/>
          </a:prstGeom>
        </p:spPr>
      </p:pic>
      <p:pic>
        <p:nvPicPr>
          <p:cNvPr id="14" name="Picture 13" descr="Clerk and Recorder Awar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4876800"/>
            <a:ext cx="2438400" cy="1446100"/>
          </a:xfrm>
          <a:prstGeom prst="rect">
            <a:avLst/>
          </a:prstGeom>
        </p:spPr>
      </p:pic>
      <p:pic>
        <p:nvPicPr>
          <p:cNvPr id="15" name="Picture 14" descr="El Paso County Seal Color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12315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2" name="Content Placeholder 9"/>
          <p:cNvSpPr txBox="1">
            <a:spLocks/>
          </p:cNvSpPr>
          <p:nvPr/>
        </p:nvSpPr>
        <p:spPr>
          <a:xfrm>
            <a:off x="4648200" y="1143000"/>
            <a:ext cx="4343400" cy="548640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05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 2,177 </a:t>
            </a:r>
            <a:r>
              <a:rPr lang="en-US" altLang="en-US" sz="105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Road Miles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05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1,127 Miles Paved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05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1,050 Miles Gravel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05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 273 Bridges</a:t>
            </a:r>
            <a:endParaRPr lang="en-US" altLang="en-US" sz="10500" b="1" dirty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96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 40 </a:t>
            </a:r>
            <a:r>
              <a:rPr lang="en-US" altLang="en-US" sz="96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County-wide construction projects in 2018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96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51 Miles of Chip Seal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96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76 Miles of Dust Abatement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96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23.5 Miles of Overlay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96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 Re-capitalization</a:t>
            </a:r>
            <a:endParaRPr lang="en-US" altLang="en-US" sz="9600" b="1" dirty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pPr lvl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96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Graders, Plows, Vehicles, Salt </a:t>
            </a:r>
            <a:r>
              <a:rPr lang="en-US" altLang="en-US" sz="96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Trucks  </a:t>
            </a:r>
            <a:endParaRPr lang="en-US" altLang="en-US" sz="9600" b="1" dirty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96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 Truck </a:t>
            </a:r>
            <a:r>
              <a:rPr lang="en-US" altLang="en-US" sz="96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Wash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500" dirty="0"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5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itle 10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50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Public Works</a:t>
            </a:r>
          </a:p>
        </p:txBody>
      </p:sp>
      <p:pic>
        <p:nvPicPr>
          <p:cNvPr id="14" name="Picture 13" descr="Blade with dirt.jpg"/>
          <p:cNvPicPr>
            <a:picLocks noChangeAspect="1"/>
          </p:cNvPicPr>
          <p:nvPr/>
        </p:nvPicPr>
        <p:blipFill>
          <a:blip r:embed="rId2" cstate="print"/>
          <a:srcRect r="18997"/>
          <a:stretch>
            <a:fillRect/>
          </a:stretch>
        </p:blipFill>
        <p:spPr>
          <a:xfrm>
            <a:off x="838200" y="1143000"/>
            <a:ext cx="3657600" cy="5546003"/>
          </a:xfrm>
          <a:prstGeom prst="rect">
            <a:avLst/>
          </a:prstGeom>
        </p:spPr>
      </p:pic>
      <p:pic>
        <p:nvPicPr>
          <p:cNvPr id="10" name="Picture 9" descr="El Paso County Seal Color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12315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48400" y="1676400"/>
            <a:ext cx="2667000" cy="762000"/>
          </a:xfrm>
        </p:spPr>
        <p:txBody>
          <a:bodyPr>
            <a:noAutofit/>
          </a:bodyPr>
          <a:lstStyle/>
          <a:p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ea typeface="+mn-ea"/>
                <a:cs typeface="Arial" charset="0"/>
              </a:rPr>
              <a:t>Colorado Springs </a:t>
            </a:r>
            <a:br>
              <a:rPr lang="en-US" altLang="en-US" sz="2800" b="1" dirty="0">
                <a:solidFill>
                  <a:srgbClr val="2A3585"/>
                </a:solidFill>
                <a:latin typeface="Calibri" pitchFamily="34" charset="0"/>
                <a:ea typeface="+mn-ea"/>
                <a:cs typeface="Arial" charset="0"/>
              </a:rPr>
            </a:b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ea typeface="+mn-ea"/>
                <a:cs typeface="Arial" charset="0"/>
              </a:rPr>
              <a:t>Urban Renewal</a:t>
            </a:r>
          </a:p>
        </p:txBody>
      </p:sp>
      <p:pic>
        <p:nvPicPr>
          <p:cNvPr id="16" name="Picture 15" descr="Urban downtown image.JPG"/>
          <p:cNvPicPr>
            <a:picLocks noChangeAspect="1"/>
          </p:cNvPicPr>
          <p:nvPr/>
        </p:nvPicPr>
        <p:blipFill>
          <a:blip r:embed="rId3" cstate="print"/>
          <a:srcRect t="7815" b="7775"/>
          <a:stretch>
            <a:fillRect/>
          </a:stretch>
        </p:blipFill>
        <p:spPr>
          <a:xfrm>
            <a:off x="1143000" y="1143000"/>
            <a:ext cx="4800600" cy="25813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62000" y="304800"/>
            <a:ext cx="8201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/>
            <a:r>
              <a:rPr lang="en-US" altLang="en-US" sz="4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Major Development Projects</a:t>
            </a:r>
          </a:p>
        </p:txBody>
      </p:sp>
      <p:pic>
        <p:nvPicPr>
          <p:cNvPr id="1026" name="Picture 2" descr="Pikes Peak Regional Building Department building side ph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886200"/>
            <a:ext cx="5182171" cy="2256293"/>
          </a:xfrm>
          <a:prstGeom prst="rect">
            <a:avLst/>
          </a:prstGeom>
          <a:noFill/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838200" y="4495800"/>
            <a:ext cx="266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24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Over 1,500 new single family home permits in 2018</a:t>
            </a:r>
          </a:p>
        </p:txBody>
      </p:sp>
      <p:pic>
        <p:nvPicPr>
          <p:cNvPr id="12" name="Picture 11" descr="El Paso County Seal Color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12315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Content Placeholder 9"/>
          <p:cNvSpPr txBox="1">
            <a:spLocks/>
          </p:cNvSpPr>
          <p:nvPr/>
        </p:nvSpPr>
        <p:spPr>
          <a:xfrm>
            <a:off x="4648200" y="1295400"/>
            <a:ext cx="4022408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875,000 Motor Vehicle Transactions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108,000 Driver’s License Transactions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158,000 Recorded Documents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6,400 Marriage License Applications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283,277 Election Ballots Counted in November 2018, a new record.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itle 10"/>
          <p:cNvSpPr txBox="1">
            <a:spLocks/>
          </p:cNvSpPr>
          <p:nvPr/>
        </p:nvSpPr>
        <p:spPr>
          <a:xfrm>
            <a:off x="762000" y="457200"/>
            <a:ext cx="8382000" cy="79216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85750" marR="0" lvl="0" indent="-28575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County Clerk &amp; Recorder</a:t>
            </a:r>
          </a:p>
        </p:txBody>
      </p:sp>
      <p:pic>
        <p:nvPicPr>
          <p:cNvPr id="11" name="Picture 10" descr="CAR Union Office.jpg"/>
          <p:cNvPicPr>
            <a:picLocks noChangeAspect="1"/>
          </p:cNvPicPr>
          <p:nvPr/>
        </p:nvPicPr>
        <p:blipFill>
          <a:blip r:embed="rId2" cstate="print"/>
          <a:srcRect t="-481" r="45056" b="3588"/>
          <a:stretch>
            <a:fillRect/>
          </a:stretch>
        </p:blipFill>
        <p:spPr>
          <a:xfrm>
            <a:off x="914400" y="1143000"/>
            <a:ext cx="3271421" cy="5486400"/>
          </a:xfrm>
          <a:prstGeom prst="rect">
            <a:avLst/>
          </a:prstGeom>
        </p:spPr>
      </p:pic>
      <p:pic>
        <p:nvPicPr>
          <p:cNvPr id="12" name="Picture 11" descr="El Paso County Seal Color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2376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2" name="Content Placeholder 9"/>
          <p:cNvSpPr txBox="1">
            <a:spLocks/>
          </p:cNvSpPr>
          <p:nvPr/>
        </p:nvSpPr>
        <p:spPr>
          <a:xfrm>
            <a:off x="3962400" y="1447800"/>
            <a:ext cx="4876800" cy="3657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98,000 Veterans in El Paso County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More than 2,000 Benefit Claims Assisted Annually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8,500+ Client Visits Annually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$591 Million in VA Benefits Received in 2016 by El Paso County Veterans and Families</a:t>
            </a:r>
          </a:p>
        </p:txBody>
      </p:sp>
      <p:sp>
        <p:nvSpPr>
          <p:cNvPr id="13" name="Title 10"/>
          <p:cNvSpPr txBox="1">
            <a:spLocks/>
          </p:cNvSpPr>
          <p:nvPr/>
        </p:nvSpPr>
        <p:spPr>
          <a:xfrm>
            <a:off x="762000" y="304800"/>
            <a:ext cx="8153400" cy="655002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indent="-285750" algn="ctr">
              <a:spcBef>
                <a:spcPct val="0"/>
              </a:spcBef>
              <a:defRPr/>
            </a:pPr>
            <a:r>
              <a:rPr lang="en-US" altLang="en-US" sz="54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Veteran Services</a:t>
            </a:r>
          </a:p>
        </p:txBody>
      </p:sp>
      <p:pic>
        <p:nvPicPr>
          <p:cNvPr id="22530" name="Picture 2" descr="C:\Users\Stan VW2015\Documents\B - CAREER POLITICAL\Commissioner - Elected\Briefings\Tri-Lakes State of the Region\2018\2019-01-29_20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2933700" cy="5410200"/>
          </a:xfrm>
          <a:prstGeom prst="rect">
            <a:avLst/>
          </a:prstGeom>
          <a:noFill/>
        </p:spPr>
      </p:pic>
      <p:pic>
        <p:nvPicPr>
          <p:cNvPr id="10" name="Picture 9" descr="El Paso County Seal Color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2376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3886200" y="2295330"/>
            <a:ext cx="4876800" cy="456267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/>
              <a:t> </a:t>
            </a: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15,812 reports of Child Abuse and Neglect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 3,115 reports of Elder Abuse or Neglect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 $8.2 million (average) in Food Assistance each month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 522 adoptions for children living in foster/kin care in the last 5 years</a:t>
            </a:r>
          </a:p>
          <a:p>
            <a:pPr>
              <a:buFont typeface="Arial" pitchFamily="34" charset="0"/>
              <a:buChar char="•"/>
            </a:pPr>
            <a:endParaRPr lang="en-US" sz="2800" dirty="0"/>
          </a:p>
        </p:txBody>
      </p:sp>
      <p:sp>
        <p:nvSpPr>
          <p:cNvPr id="11" name="Title 10"/>
          <p:cNvSpPr txBox="1">
            <a:spLocks/>
          </p:cNvSpPr>
          <p:nvPr/>
        </p:nvSpPr>
        <p:spPr>
          <a:xfrm>
            <a:off x="762000" y="381000"/>
            <a:ext cx="83820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Human Services</a:t>
            </a:r>
          </a:p>
        </p:txBody>
      </p:sp>
      <p:pic>
        <p:nvPicPr>
          <p:cNvPr id="14" name="Picture 2" descr="Image result for free image ki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518034"/>
            <a:ext cx="2831485" cy="3654166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762000" y="1219200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en-US" sz="5400" b="1" i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$3.8 Million In Savings</a:t>
            </a:r>
          </a:p>
        </p:txBody>
      </p:sp>
      <p:pic>
        <p:nvPicPr>
          <p:cNvPr id="13" name="Picture 12" descr="El Paso County Seal Color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2376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2" name="Content Placeholder 9"/>
          <p:cNvSpPr txBox="1">
            <a:spLocks/>
          </p:cNvSpPr>
          <p:nvPr/>
        </p:nvSpPr>
        <p:spPr>
          <a:xfrm>
            <a:off x="4267200" y="1219200"/>
            <a:ext cx="5029200" cy="4637897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6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13 Parks with 8,000 Total Acres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6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120 Miles of Trails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6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6 Recreational Areas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6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2 Nature </a:t>
            </a:r>
            <a:r>
              <a:rPr lang="en-US" altLang="en-US" sz="26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Centers</a:t>
            </a:r>
            <a:endParaRPr lang="en-US" altLang="en-US" sz="2600" b="1" dirty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6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1 Fair and Events Center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6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1,000 Rec. and </a:t>
            </a:r>
            <a:r>
              <a:rPr lang="en-US" altLang="en-US" sz="26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Ed. </a:t>
            </a:r>
            <a:r>
              <a:rPr lang="en-US" altLang="en-US" sz="26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Programs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6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Tri-Lakes Area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6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Elephant Rock Open Space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6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Fox Run Regional Park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6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Santa Fe Trail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Title 10"/>
          <p:cNvSpPr txBox="1">
            <a:spLocks/>
          </p:cNvSpPr>
          <p:nvPr/>
        </p:nvSpPr>
        <p:spPr>
          <a:xfrm>
            <a:off x="762000" y="274638"/>
            <a:ext cx="8382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marR="0" lvl="0" indent="-28575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County Parks</a:t>
            </a:r>
          </a:p>
        </p:txBody>
      </p:sp>
      <p:pic>
        <p:nvPicPr>
          <p:cNvPr id="1026" name="Picture 2" descr="L:\1 My Pictures\Parks\Fox Run\DSC_0398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26769" r="28353"/>
          <a:stretch>
            <a:fillRect/>
          </a:stretch>
        </p:blipFill>
        <p:spPr bwMode="auto">
          <a:xfrm>
            <a:off x="838200" y="1219200"/>
            <a:ext cx="3352800" cy="4953000"/>
          </a:xfrm>
          <a:prstGeom prst="rect">
            <a:avLst/>
          </a:prstGeom>
          <a:noFill/>
        </p:spPr>
      </p:pic>
      <p:pic>
        <p:nvPicPr>
          <p:cNvPr id="11" name="Picture 10" descr="El Paso County Seal Color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12315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03704" y="934111"/>
            <a:ext cx="35998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Sunny </a:t>
            </a:r>
            <a:r>
              <a:rPr lang="en-US" altLang="en-US" sz="28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Songs </a:t>
            </a: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#1:  </a:t>
            </a:r>
            <a:endParaRPr lang="en-US" altLang="en-US" sz="2800" b="1" dirty="0" smtClean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r>
              <a:rPr lang="en-US" altLang="en-US" sz="28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What </a:t>
            </a: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song does Annie sing about sun in the Broadway musical Annie?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CB58242-4F3B-471E-876F-96243963E56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3164" y="313290"/>
            <a:ext cx="3867699" cy="3057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4BB971D-9DD7-4E88-AB8F-F10E1DC45D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04" y="3456884"/>
            <a:ext cx="3640138" cy="27512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14CB60E-1149-48C9-9BDD-A0987EF2648F}"/>
              </a:ext>
            </a:extLst>
          </p:cNvPr>
          <p:cNvSpPr txBox="1"/>
          <p:nvPr/>
        </p:nvSpPr>
        <p:spPr>
          <a:xfrm>
            <a:off x="5079367" y="3924576"/>
            <a:ext cx="3599803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Website: </a:t>
            </a:r>
            <a:r>
              <a:rPr lang="en-US" altLang="en-US" sz="28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www.ElPasoCo.com</a:t>
            </a:r>
            <a:endParaRPr lang="en-US" altLang="en-US" sz="2800" b="1" dirty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pPr algn="ctr"/>
            <a:endParaRPr lang="en-US" altLang="en-US" sz="900" b="1" dirty="0" smtClean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pPr algn="ctr"/>
            <a:r>
              <a:rPr lang="en-US" altLang="en-US" sz="28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App</a:t>
            </a: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:</a:t>
            </a:r>
          </a:p>
          <a:p>
            <a:pPr algn="ctr"/>
            <a:r>
              <a:rPr lang="en-US" altLang="en-US" sz="2800" b="1" dirty="0" err="1">
                <a:solidFill>
                  <a:srgbClr val="2A3585"/>
                </a:solidFill>
                <a:latin typeface="Calibri" pitchFamily="34" charset="0"/>
                <a:cs typeface="Arial" charset="0"/>
              </a:rPr>
              <a:t>EPCCitizenConnect</a:t>
            </a:r>
            <a:endParaRPr lang="en-US" altLang="en-US" sz="2800" b="1" dirty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3" name="Picture 12" descr="El Paso County Seal Color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84319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762000" y="0"/>
            <a:ext cx="83820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en-US" sz="5400" b="1" dirty="0">
                <a:solidFill>
                  <a:srgbClr val="2A3585"/>
                </a:solidFill>
                <a:cs typeface="Arial" charset="0"/>
              </a:rPr>
              <a:t>Overview</a:t>
            </a:r>
            <a:endParaRPr lang="en-US" altLang="en-US" sz="5400" b="1" dirty="0"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7800" y="1828800"/>
            <a:ext cx="716280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50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Hails and Farewells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50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County Update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50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Discussion and Q &amp; 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 descr="El Paso County Seal Color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21417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03704" y="934111"/>
            <a:ext cx="35998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Sunny </a:t>
            </a:r>
            <a:r>
              <a:rPr lang="en-US" altLang="en-US" sz="28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Songs </a:t>
            </a: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#2:  </a:t>
            </a:r>
            <a:endParaRPr lang="en-US" altLang="en-US" sz="2800" b="1" dirty="0" smtClean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r>
              <a:rPr lang="en-US" altLang="en-US" sz="28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What </a:t>
            </a: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song did the </a:t>
            </a:r>
            <a:r>
              <a:rPr lang="en-US" altLang="en-US" sz="28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Beatles </a:t>
            </a: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sing about the sun?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938F044-893F-44E1-9BF4-E78063112D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98" y="1117542"/>
            <a:ext cx="3566803" cy="22229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BF3BEA2-021B-4EE5-BB7A-CEA2AC650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61" y="3428999"/>
            <a:ext cx="3410962" cy="24948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14CB60E-1149-48C9-9BDD-A0987EF2648F}"/>
              </a:ext>
            </a:extLst>
          </p:cNvPr>
          <p:cNvSpPr txBox="1"/>
          <p:nvPr/>
        </p:nvSpPr>
        <p:spPr>
          <a:xfrm>
            <a:off x="5079367" y="3924576"/>
            <a:ext cx="3599803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Website: </a:t>
            </a:r>
            <a:r>
              <a:rPr lang="en-US" altLang="en-US" sz="28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www.ElPasoCo.com</a:t>
            </a:r>
            <a:endParaRPr lang="en-US" altLang="en-US" sz="2800" b="1" dirty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pPr algn="ctr"/>
            <a:endParaRPr lang="en-US" altLang="en-US" sz="900" b="1" dirty="0" smtClean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pPr algn="ctr"/>
            <a:r>
              <a:rPr lang="en-US" altLang="en-US" sz="28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App</a:t>
            </a: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:</a:t>
            </a:r>
          </a:p>
          <a:p>
            <a:pPr algn="ctr"/>
            <a:r>
              <a:rPr lang="en-US" altLang="en-US" sz="2800" b="1" dirty="0" err="1">
                <a:solidFill>
                  <a:srgbClr val="2A3585"/>
                </a:solidFill>
                <a:latin typeface="Calibri" pitchFamily="34" charset="0"/>
                <a:cs typeface="Arial" charset="0"/>
              </a:rPr>
              <a:t>EPCCitizenConnect</a:t>
            </a:r>
            <a:endParaRPr lang="en-US" altLang="en-US" sz="2800" b="1" dirty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3" name="Picture 12" descr="El Paso County Seal Color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99851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03704" y="934111"/>
            <a:ext cx="35998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Sunny songs #3:  </a:t>
            </a:r>
            <a:endParaRPr lang="en-US" altLang="en-US" sz="2800" b="1" dirty="0" smtClean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r>
              <a:rPr lang="en-US" altLang="en-US" sz="28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What </a:t>
            </a: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song did John Denver sing about sunshine?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14CB60E-1149-48C9-9BDD-A0987EF2648F}"/>
              </a:ext>
            </a:extLst>
          </p:cNvPr>
          <p:cNvSpPr txBox="1"/>
          <p:nvPr/>
        </p:nvSpPr>
        <p:spPr>
          <a:xfrm>
            <a:off x="5079367" y="3924576"/>
            <a:ext cx="35998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2A3585"/>
                </a:solidFill>
                <a:latin typeface="+mj-lt"/>
                <a:cs typeface="Times New Roman" panose="02020603050405020304" pitchFamily="18" charset="0"/>
              </a:rPr>
              <a:t>Text I25 to</a:t>
            </a:r>
          </a:p>
          <a:p>
            <a:pPr algn="ctr"/>
            <a:r>
              <a:rPr lang="en-US" altLang="en-US" sz="4000" b="1" dirty="0">
                <a:solidFill>
                  <a:srgbClr val="2A3585"/>
                </a:solidFill>
                <a:latin typeface="+mj-lt"/>
                <a:cs typeface="Times New Roman" panose="02020603050405020304" pitchFamily="18" charset="0"/>
              </a:rPr>
              <a:t>21000</a:t>
            </a:r>
          </a:p>
          <a:p>
            <a:pPr algn="ctr"/>
            <a:r>
              <a:rPr lang="en-US" altLang="en-US" sz="4000" b="1" dirty="0">
                <a:solidFill>
                  <a:srgbClr val="2A3585"/>
                </a:solidFill>
                <a:latin typeface="+mj-lt"/>
                <a:cs typeface="Times New Roman" panose="02020603050405020304" pitchFamily="18" charset="0"/>
              </a:rPr>
              <a:t>For alerts</a:t>
            </a:r>
          </a:p>
        </p:txBody>
      </p:sp>
      <p:pic>
        <p:nvPicPr>
          <p:cNvPr id="13" name="Content Placeholder 3" descr="mind+the+gap+for+web+CDOT.jpg">
            <a:extLst>
              <a:ext uri="{FF2B5EF4-FFF2-40B4-BE49-F238E27FC236}">
                <a16:creationId xmlns="" xmlns:a16="http://schemas.microsoft.com/office/drawing/2014/main" id="{0E2A49E5-9FF0-4B8C-84AD-28A84FA2D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06222" y="1076742"/>
            <a:ext cx="3780578" cy="2123658"/>
          </a:xfr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55551D0-E0A0-4ABF-8FCA-4058296888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1122754" y="3429000"/>
            <a:ext cx="3867699" cy="3057525"/>
          </a:xfrm>
          <a:prstGeom prst="rect">
            <a:avLst/>
          </a:prstGeom>
        </p:spPr>
      </p:pic>
      <p:pic>
        <p:nvPicPr>
          <p:cNvPr id="11" name="Picture 10" descr="El Paso County Seal Color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6621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62000" y="152400"/>
            <a:ext cx="838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/>
            <a:r>
              <a:rPr lang="en-US" altLang="en-US" sz="50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I-25 Widening – The GAP</a:t>
            </a:r>
          </a:p>
        </p:txBody>
      </p:sp>
      <p:pic>
        <p:nvPicPr>
          <p:cNvPr id="12" name="Picture 1" descr="C:\Users\pcdquevillon\Desktop\Gap aerial 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725067"/>
            <a:ext cx="7635081" cy="4294733"/>
          </a:xfrm>
          <a:prstGeom prst="rect">
            <a:avLst/>
          </a:prstGeom>
          <a:noFill/>
        </p:spPr>
      </p:pic>
      <p:pic>
        <p:nvPicPr>
          <p:cNvPr id="13" name="Content Placeholder 3" descr="mind+the+gap+for+web+CDOT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59134" y="1066800"/>
            <a:ext cx="3255666" cy="1828800"/>
          </a:xfrm>
        </p:spPr>
      </p:pic>
      <p:sp>
        <p:nvSpPr>
          <p:cNvPr id="10" name="TextBox 9"/>
          <p:cNvSpPr txBox="1"/>
          <p:nvPr/>
        </p:nvSpPr>
        <p:spPr>
          <a:xfrm>
            <a:off x="4343400" y="990600"/>
            <a:ext cx="4343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i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Construction has Started!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43000" y="5943600"/>
            <a:ext cx="734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40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$65M Federal Infra Grant Secured</a:t>
            </a:r>
          </a:p>
        </p:txBody>
      </p:sp>
      <p:pic>
        <p:nvPicPr>
          <p:cNvPr id="14" name="Picture 13" descr="El Paso County Seal Color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12315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03704" y="934111"/>
            <a:ext cx="35998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Sunny songs #4:  </a:t>
            </a:r>
            <a:endParaRPr lang="en-US" altLang="en-US" sz="2800" b="1" dirty="0" smtClean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r>
              <a:rPr lang="en-US" altLang="en-US" sz="28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Who </a:t>
            </a: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sings about having sunshine in his pocket?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8FEB7DF-4DAC-4050-B419-15FB3E3D07CB}"/>
              </a:ext>
            </a:extLst>
          </p:cNvPr>
          <p:cNvSpPr txBox="1"/>
          <p:nvPr/>
        </p:nvSpPr>
        <p:spPr>
          <a:xfrm>
            <a:off x="1058568" y="3986470"/>
            <a:ext cx="38182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Current projects: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Monument Hill Road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Highway 105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Struthers/</a:t>
            </a:r>
            <a:r>
              <a:rPr lang="en-US" altLang="en-US" sz="2800" b="1" dirty="0" err="1">
                <a:solidFill>
                  <a:srgbClr val="2A3585"/>
                </a:solidFill>
                <a:latin typeface="Calibri" pitchFamily="34" charset="0"/>
                <a:cs typeface="Arial" charset="0"/>
              </a:rPr>
              <a:t>Gleneagle</a:t>
            </a:r>
            <a:endParaRPr lang="en-US" altLang="en-US" sz="2800" b="1" dirty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endParaRPr lang="en-US" altLang="en-US" sz="2800" b="1" dirty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A009E85-9117-46A6-BFE4-9A0923F5B2B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42970" y="5687887"/>
            <a:ext cx="2105025" cy="9334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F03F8EE-DA14-4FCA-B344-C04311378E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7992" y="4531779"/>
            <a:ext cx="3534983" cy="9623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CA693F3-D299-4A1B-9FBA-3D0A4FDC66FF}"/>
              </a:ext>
            </a:extLst>
          </p:cNvPr>
          <p:cNvSpPr txBox="1"/>
          <p:nvPr/>
        </p:nvSpPr>
        <p:spPr>
          <a:xfrm>
            <a:off x="5029200" y="923925"/>
            <a:ext cx="36740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Annual cost per citizen </a:t>
            </a:r>
            <a:r>
              <a:rPr lang="en-US" altLang="en-US" sz="28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$</a:t>
            </a: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271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14CB60E-1149-48C9-9BDD-A0987EF2648F}"/>
              </a:ext>
            </a:extLst>
          </p:cNvPr>
          <p:cNvSpPr txBox="1"/>
          <p:nvPr/>
        </p:nvSpPr>
        <p:spPr>
          <a:xfrm>
            <a:off x="5105400" y="2438400"/>
            <a:ext cx="3599803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Website: </a:t>
            </a:r>
            <a:r>
              <a:rPr lang="en-US" altLang="en-US" sz="28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www.ElPasoCo.com</a:t>
            </a:r>
            <a:endParaRPr lang="en-US" altLang="en-US" sz="2800" b="1" dirty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pPr algn="ctr"/>
            <a:endParaRPr lang="en-US" altLang="en-US" sz="900" b="1" dirty="0" smtClean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pPr algn="ctr"/>
            <a:r>
              <a:rPr lang="en-US" altLang="en-US" sz="28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App</a:t>
            </a: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:</a:t>
            </a:r>
          </a:p>
          <a:p>
            <a:pPr algn="ctr"/>
            <a:r>
              <a:rPr lang="en-US" altLang="en-US" sz="2800" b="1" dirty="0" err="1">
                <a:solidFill>
                  <a:srgbClr val="2A3585"/>
                </a:solidFill>
                <a:latin typeface="Calibri" pitchFamily="34" charset="0"/>
                <a:cs typeface="Arial" charset="0"/>
              </a:rPr>
              <a:t>EPCCitizenConnect</a:t>
            </a:r>
            <a:endParaRPr lang="en-US" altLang="en-US" sz="2800" b="1" dirty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4" name="Picture 13" descr="El Paso County Seal Color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14551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03704" y="934111"/>
            <a:ext cx="37730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Sunny Songs #5:  </a:t>
            </a:r>
            <a:endParaRPr lang="en-US" altLang="en-US" sz="2800" b="1" dirty="0" smtClean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r>
              <a:rPr lang="en-US" altLang="en-US" sz="28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Who </a:t>
            </a: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sings “</a:t>
            </a:r>
            <a:r>
              <a:rPr lang="en-US" altLang="en-US" sz="28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I’m walking </a:t>
            </a: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on sunshine. . .”  </a:t>
            </a:r>
            <a:endParaRPr lang="en-US" altLang="en-US" sz="2800" b="1" dirty="0" smtClean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r>
              <a:rPr lang="en-US" altLang="en-US" sz="2400" b="1" i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(</a:t>
            </a:r>
            <a:r>
              <a:rPr lang="en-US" altLang="en-US" sz="2400" b="1" i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three different choices)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F1B15F8-346B-4FE5-B169-0B53FFD2B3F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3505200"/>
            <a:ext cx="3276600" cy="3134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6125891-66BC-4E79-B9D0-9CE5EDF5D4E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6115" y="206680"/>
            <a:ext cx="3476625" cy="3409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14CB60E-1149-48C9-9BDD-A0987EF2648F}"/>
              </a:ext>
            </a:extLst>
          </p:cNvPr>
          <p:cNvSpPr txBox="1"/>
          <p:nvPr/>
        </p:nvSpPr>
        <p:spPr>
          <a:xfrm>
            <a:off x="5029200" y="4343400"/>
            <a:ext cx="3599803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Website: </a:t>
            </a:r>
            <a:r>
              <a:rPr lang="en-US" altLang="en-US" sz="28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www.ElPasoCo.com</a:t>
            </a:r>
            <a:endParaRPr lang="en-US" altLang="en-US" sz="2800" b="1" dirty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pPr algn="ctr"/>
            <a:endParaRPr lang="en-US" altLang="en-US" sz="900" b="1" dirty="0" smtClean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pPr algn="ctr"/>
            <a:r>
              <a:rPr lang="en-US" altLang="en-US" sz="28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App</a:t>
            </a: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:</a:t>
            </a:r>
          </a:p>
          <a:p>
            <a:pPr algn="ctr"/>
            <a:r>
              <a:rPr lang="en-US" altLang="en-US" sz="2800" b="1" dirty="0" err="1">
                <a:solidFill>
                  <a:srgbClr val="2A3585"/>
                </a:solidFill>
                <a:latin typeface="Calibri" pitchFamily="34" charset="0"/>
                <a:cs typeface="Arial" charset="0"/>
              </a:rPr>
              <a:t>EPCCitizenConnect</a:t>
            </a:r>
            <a:endParaRPr lang="en-US" altLang="en-US" sz="2800" b="1" dirty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3" name="Picture 12" descr="El Paso County Seal Color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0397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1" name="Content Placeholder 9"/>
          <p:cNvSpPr txBox="1">
            <a:spLocks/>
          </p:cNvSpPr>
          <p:nvPr/>
        </p:nvSpPr>
        <p:spPr>
          <a:xfrm>
            <a:off x="762000" y="1371600"/>
            <a:ext cx="8382000" cy="2514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El Paso County has more than 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40 Volunteer boards and commissions.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Get involved at: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www.ElPasoCo.com</a:t>
            </a:r>
          </a:p>
        </p:txBody>
      </p:sp>
      <p:pic>
        <p:nvPicPr>
          <p:cNvPr id="12" name="Picture 2" descr="Image result for volunteer"/>
          <p:cNvPicPr>
            <a:picLocks noChangeAspect="1" noChangeArrowheads="1"/>
          </p:cNvPicPr>
          <p:nvPr/>
        </p:nvPicPr>
        <p:blipFill>
          <a:blip r:embed="rId2" cstate="print"/>
          <a:srcRect t="4790"/>
          <a:stretch>
            <a:fillRect/>
          </a:stretch>
        </p:blipFill>
        <p:spPr bwMode="auto">
          <a:xfrm>
            <a:off x="838200" y="3276600"/>
            <a:ext cx="8229600" cy="302894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62000" y="295870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How You Can Help</a:t>
            </a:r>
          </a:p>
        </p:txBody>
      </p:sp>
      <p:pic>
        <p:nvPicPr>
          <p:cNvPr id="10" name="Picture 9" descr="El Paso County Seal Color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54294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0" name="Title 10"/>
          <p:cNvSpPr txBox="1">
            <a:spLocks/>
          </p:cNvSpPr>
          <p:nvPr/>
        </p:nvSpPr>
        <p:spPr>
          <a:xfrm>
            <a:off x="762000" y="381000"/>
            <a:ext cx="83820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0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Engage with El Paso County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9800" y="16002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facebook.com/</a:t>
            </a:r>
            <a:r>
              <a:rPr lang="en-US" sz="2400" b="1" dirty="0" err="1">
                <a:solidFill>
                  <a:srgbClr val="2A3585"/>
                </a:solidFill>
              </a:rPr>
              <a:t>ElPasoCountyCO</a:t>
            </a:r>
            <a:endParaRPr lang="en-US" sz="2400" b="1" dirty="0">
              <a:solidFill>
                <a:srgbClr val="2A3585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5400" y="41148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twitter.com/</a:t>
            </a:r>
            <a:r>
              <a:rPr lang="en-US" sz="2400" b="1" dirty="0" err="1">
                <a:solidFill>
                  <a:srgbClr val="2A3585"/>
                </a:solidFill>
              </a:rPr>
              <a:t>EPCpio</a:t>
            </a:r>
            <a:endParaRPr lang="en-US" sz="2400" b="1" dirty="0">
              <a:solidFill>
                <a:srgbClr val="2A3585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7600" y="28194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youtube.com/user/</a:t>
            </a:r>
            <a:r>
              <a:rPr lang="en-US" sz="2400" b="1" dirty="0" err="1">
                <a:solidFill>
                  <a:srgbClr val="2A3585"/>
                </a:solidFill>
              </a:rPr>
              <a:t>ElPasoCountyCO</a:t>
            </a:r>
            <a:endParaRPr lang="en-US" sz="2400" b="1" dirty="0">
              <a:solidFill>
                <a:srgbClr val="2A3585"/>
              </a:solidFill>
            </a:endParaRPr>
          </a:p>
        </p:txBody>
      </p:sp>
      <p:pic>
        <p:nvPicPr>
          <p:cNvPr id="17" name="Picture 16" descr="th_facebook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295400"/>
            <a:ext cx="1143000" cy="1219200"/>
          </a:xfrm>
          <a:prstGeom prst="rect">
            <a:avLst/>
          </a:prstGeom>
        </p:spPr>
      </p:pic>
      <p:pic>
        <p:nvPicPr>
          <p:cNvPr id="18" name="Picture 17" descr="youtube square 2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2590800"/>
            <a:ext cx="1157288" cy="1143000"/>
          </a:xfrm>
          <a:prstGeom prst="rect">
            <a:avLst/>
          </a:prstGeom>
        </p:spPr>
      </p:pic>
      <p:pic>
        <p:nvPicPr>
          <p:cNvPr id="19" name="Picture 18" descr="twitter bird squa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200" y="3810000"/>
            <a:ext cx="1143000" cy="12192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165097" y="5486400"/>
            <a:ext cx="2369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www.</a:t>
            </a:r>
            <a:r>
              <a:rPr lang="en-US" sz="2400" b="1" dirty="0" smtClean="0">
                <a:solidFill>
                  <a:srgbClr val="2A3585"/>
                </a:solidFill>
              </a:rPr>
              <a:t>ElPasoCo</a:t>
            </a:r>
            <a:r>
              <a:rPr lang="en-US" dirty="0" smtClean="0"/>
              <a:t>.com</a:t>
            </a:r>
            <a:endParaRPr lang="en-US" dirty="0"/>
          </a:p>
        </p:txBody>
      </p:sp>
      <p:pic>
        <p:nvPicPr>
          <p:cNvPr id="22" name="Picture 21" descr="El Paso County Seal Color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45897" y="5181600"/>
            <a:ext cx="1143000" cy="1143000"/>
          </a:xfrm>
          <a:prstGeom prst="rect">
            <a:avLst/>
          </a:prstGeom>
        </p:spPr>
      </p:pic>
      <p:pic>
        <p:nvPicPr>
          <p:cNvPr id="23" name="Picture 22" descr="El Paso County Seal Color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54294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4582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5400" b="1" dirty="0">
                <a:solidFill>
                  <a:srgbClr val="2A3585"/>
                </a:solidFill>
              </a:rPr>
              <a:t>Questions?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-2743200" y="3429000"/>
            <a:ext cx="6858000" cy="0"/>
          </a:xfrm>
          <a:prstGeom prst="line">
            <a:avLst/>
          </a:prstGeom>
          <a:ln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6" name="TextBox 10"/>
          <p:cNvSpPr txBox="1">
            <a:spLocks noChangeArrowheads="1"/>
          </p:cNvSpPr>
          <p:nvPr/>
        </p:nvSpPr>
        <p:spPr bwMode="auto">
          <a:xfrm>
            <a:off x="1219200" y="1537930"/>
            <a:ext cx="42672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2A3585"/>
                </a:solidFill>
              </a:rPr>
              <a:t>Holly Williams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2A3585"/>
                </a:solidFill>
              </a:rPr>
              <a:t>El Paso County Commissioner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2A3585"/>
                </a:solidFill>
              </a:rPr>
              <a:t>District 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2A3585"/>
                </a:solidFill>
              </a:rPr>
              <a:t>Office: 520-6411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2A3585"/>
                </a:solidFill>
              </a:rPr>
              <a:t>E-mail:  hollywilliams@elpasoco.com</a:t>
            </a:r>
            <a:endParaRPr lang="en-US" altLang="en-US" sz="1800" b="1" u="sng" dirty="0" smtClean="0">
              <a:solidFill>
                <a:srgbClr val="2A3585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 smtClean="0">
              <a:solidFill>
                <a:srgbClr val="2A3585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2A3585"/>
                </a:solidFill>
              </a:rPr>
              <a:t>Stan </a:t>
            </a:r>
            <a:r>
              <a:rPr lang="en-US" altLang="en-US" sz="2000" b="1" dirty="0">
                <a:solidFill>
                  <a:srgbClr val="2A3585"/>
                </a:solidFill>
              </a:rPr>
              <a:t>VanderWerf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2A3585"/>
                </a:solidFill>
              </a:rPr>
              <a:t>El Paso County Commissioner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2A3585"/>
                </a:solidFill>
              </a:rPr>
              <a:t>District 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2A3585"/>
                </a:solidFill>
              </a:rPr>
              <a:t>Office: 520-6413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2A3585"/>
                </a:solidFill>
              </a:rPr>
              <a:t>E-mail</a:t>
            </a:r>
            <a:r>
              <a:rPr lang="en-US" altLang="en-US" sz="1800" b="1" dirty="0">
                <a:solidFill>
                  <a:srgbClr val="2A3585"/>
                </a:solidFill>
              </a:rPr>
              <a:t>: stanvanderwerf@elpasoco.com </a:t>
            </a:r>
            <a:endParaRPr lang="en-US" altLang="en-US" sz="1800" b="1" dirty="0" smtClean="0">
              <a:solidFill>
                <a:srgbClr val="2A3585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 smtClean="0">
              <a:solidFill>
                <a:srgbClr val="2A3585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2A3585"/>
                </a:solidFill>
              </a:rPr>
              <a:t>Centennial Hall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2A3585"/>
                </a:solidFill>
              </a:rPr>
              <a:t>200 South Cascade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2A3585"/>
                </a:solidFill>
              </a:rPr>
              <a:t>Colorado Springs, CO 80903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2A3585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2A3585"/>
              </a:solidFill>
            </a:endParaRPr>
          </a:p>
        </p:txBody>
      </p:sp>
      <p:pic>
        <p:nvPicPr>
          <p:cNvPr id="27657" name="Picture 11" descr="EPC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647" y="1600200"/>
            <a:ext cx="2043276" cy="202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4BA3F2-183A-4DA4-8A4A-92A4F6E4AF1D}" type="slidenum">
              <a:rPr lang="en-US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14CB60E-1149-48C9-9BDD-A0987EF2648F}"/>
              </a:ext>
            </a:extLst>
          </p:cNvPr>
          <p:cNvSpPr txBox="1"/>
          <p:nvPr/>
        </p:nvSpPr>
        <p:spPr>
          <a:xfrm>
            <a:off x="5257800" y="3733800"/>
            <a:ext cx="3599803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Website: </a:t>
            </a:r>
            <a:r>
              <a:rPr lang="en-US" altLang="en-US" sz="28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www.ElPasoCo.com</a:t>
            </a:r>
            <a:endParaRPr lang="en-US" altLang="en-US" sz="2800" b="1" dirty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pPr algn="ctr"/>
            <a:endParaRPr lang="en-US" altLang="en-US" sz="900" b="1" dirty="0" smtClean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pPr algn="ctr"/>
            <a:r>
              <a:rPr lang="en-US" altLang="en-US" sz="28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App</a:t>
            </a: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:</a:t>
            </a:r>
          </a:p>
          <a:p>
            <a:pPr algn="ctr"/>
            <a:r>
              <a:rPr lang="en-US" altLang="en-US" sz="2800" b="1" dirty="0" err="1">
                <a:solidFill>
                  <a:srgbClr val="2A3585"/>
                </a:solidFill>
                <a:latin typeface="Calibri" pitchFamily="34" charset="0"/>
                <a:cs typeface="Arial" charset="0"/>
              </a:rPr>
              <a:t>EPCCitizenConnect</a:t>
            </a:r>
            <a:endParaRPr lang="en-US" altLang="en-US" sz="2800" b="1" dirty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7" name="Picture 16" descr="El Paso County Seal Color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194587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762000" y="381000"/>
            <a:ext cx="8382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Farewells</a:t>
            </a:r>
          </a:p>
        </p:txBody>
      </p:sp>
      <p:pic>
        <p:nvPicPr>
          <p:cNvPr id="12" name="Picture 11" descr="Darryl Glenn Commissioner sm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600200"/>
            <a:ext cx="1981200" cy="2773680"/>
          </a:xfrm>
          <a:prstGeom prst="rect">
            <a:avLst/>
          </a:prstGeom>
        </p:spPr>
      </p:pic>
      <p:pic>
        <p:nvPicPr>
          <p:cNvPr id="13" name="Picture 12" descr="Peggy Littleton Commissioner 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1600200"/>
            <a:ext cx="1981200" cy="2773680"/>
          </a:xfrm>
          <a:prstGeom prst="rect">
            <a:avLst/>
          </a:prstGeom>
        </p:spPr>
      </p:pic>
      <p:pic>
        <p:nvPicPr>
          <p:cNvPr id="14" name="Picture 13" descr="Dr. Robert Bux Coroner.JPG"/>
          <p:cNvPicPr>
            <a:picLocks noChangeAspect="1"/>
          </p:cNvPicPr>
          <p:nvPr/>
        </p:nvPicPr>
        <p:blipFill>
          <a:blip r:embed="rId4" cstate="print"/>
          <a:srcRect l="12000" t="13393" r="10000" b="16965"/>
          <a:stretch>
            <a:fillRect/>
          </a:stretch>
        </p:blipFill>
        <p:spPr>
          <a:xfrm>
            <a:off x="6400800" y="1600200"/>
            <a:ext cx="2057400" cy="2743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71600" y="4419600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A3585"/>
                </a:solidFill>
              </a:rPr>
              <a:t>Darryl Glenn</a:t>
            </a:r>
            <a:r>
              <a:rPr lang="en-US" sz="2400" dirty="0" smtClean="0">
                <a:solidFill>
                  <a:srgbClr val="2A3585"/>
                </a:solidFill>
              </a:rPr>
              <a:t> Commissioner District 1</a:t>
            </a:r>
          </a:p>
          <a:p>
            <a:endParaRPr lang="en-US" sz="2400" dirty="0">
              <a:solidFill>
                <a:srgbClr val="2A3585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400" y="4419600"/>
            <a:ext cx="213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A3585"/>
                </a:solidFill>
              </a:rPr>
              <a:t>Peggy Littleton</a:t>
            </a:r>
          </a:p>
          <a:p>
            <a:r>
              <a:rPr lang="en-US" sz="2400" dirty="0" smtClean="0">
                <a:solidFill>
                  <a:srgbClr val="2A3585"/>
                </a:solidFill>
              </a:rPr>
              <a:t>Commissioner District 5</a:t>
            </a:r>
          </a:p>
          <a:p>
            <a:endParaRPr lang="en-US" sz="2400" dirty="0">
              <a:solidFill>
                <a:srgbClr val="2A358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4600" y="44196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A3585"/>
                </a:solidFill>
              </a:rPr>
              <a:t>Dr. Robert Bux</a:t>
            </a:r>
          </a:p>
          <a:p>
            <a:r>
              <a:rPr lang="en-US" sz="2400" dirty="0" smtClean="0">
                <a:solidFill>
                  <a:srgbClr val="2A3585"/>
                </a:solidFill>
              </a:rPr>
              <a:t>Coroner</a:t>
            </a:r>
            <a:endParaRPr lang="en-US" sz="2400" dirty="0">
              <a:solidFill>
                <a:srgbClr val="2A3585"/>
              </a:solidFill>
            </a:endParaRPr>
          </a:p>
        </p:txBody>
      </p:sp>
      <p:pic>
        <p:nvPicPr>
          <p:cNvPr id="18" name="Picture 17" descr="El Paso County Seal Color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21417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057400" y="6115050"/>
            <a:ext cx="167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A3585"/>
                </a:solidFill>
              </a:rPr>
              <a:t>Coroner</a:t>
            </a:r>
          </a:p>
          <a:p>
            <a:pPr algn="ctr"/>
            <a:r>
              <a:rPr lang="en-US" b="1" dirty="0">
                <a:solidFill>
                  <a:srgbClr val="2A3585"/>
                </a:solidFill>
              </a:rPr>
              <a:t>Dr. Leon Kelly</a:t>
            </a:r>
          </a:p>
          <a:p>
            <a:pPr algn="ctr"/>
            <a:endParaRPr lang="en-US" b="1" dirty="0">
              <a:solidFill>
                <a:srgbClr val="2A3585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43600" y="3276600"/>
            <a:ext cx="18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A3585"/>
                </a:solidFill>
              </a:rPr>
              <a:t>Commissioner</a:t>
            </a:r>
          </a:p>
          <a:p>
            <a:pPr algn="ctr"/>
            <a:r>
              <a:rPr lang="en-US" b="1" dirty="0">
                <a:solidFill>
                  <a:srgbClr val="2A3585"/>
                </a:solidFill>
              </a:rPr>
              <a:t>Cami Bremer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57400" y="3276600"/>
            <a:ext cx="167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A3585"/>
                </a:solidFill>
              </a:rPr>
              <a:t>Commissioner</a:t>
            </a:r>
          </a:p>
          <a:p>
            <a:pPr algn="ctr"/>
            <a:r>
              <a:rPr lang="en-US" b="1" dirty="0">
                <a:solidFill>
                  <a:srgbClr val="2A3585"/>
                </a:solidFill>
              </a:rPr>
              <a:t>Holly Williams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43600" y="6115050"/>
            <a:ext cx="175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A3585"/>
                </a:solidFill>
              </a:rPr>
              <a:t>Surveyor</a:t>
            </a:r>
          </a:p>
          <a:p>
            <a:pPr algn="ctr"/>
            <a:r>
              <a:rPr lang="en-US" b="1" dirty="0">
                <a:solidFill>
                  <a:srgbClr val="2A3585"/>
                </a:solidFill>
              </a:rPr>
              <a:t>Richard </a:t>
            </a:r>
            <a:r>
              <a:rPr lang="en-US" b="1" dirty="0" err="1">
                <a:solidFill>
                  <a:srgbClr val="2A3585"/>
                </a:solidFill>
              </a:rPr>
              <a:t>Mariotti</a:t>
            </a:r>
            <a:endParaRPr lang="en-US" b="1" dirty="0">
              <a:solidFill>
                <a:srgbClr val="2A3585"/>
              </a:solidFill>
            </a:endParaRPr>
          </a:p>
        </p:txBody>
      </p:sp>
      <p:sp>
        <p:nvSpPr>
          <p:cNvPr id="16" name="Title 27"/>
          <p:cNvSpPr txBox="1">
            <a:spLocks/>
          </p:cNvSpPr>
          <p:nvPr/>
        </p:nvSpPr>
        <p:spPr>
          <a:xfrm>
            <a:off x="762000" y="457200"/>
            <a:ext cx="8382000" cy="762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Hails</a:t>
            </a:r>
          </a:p>
        </p:txBody>
      </p:sp>
      <p:pic>
        <p:nvPicPr>
          <p:cNvPr id="21" name="Picture 20" descr="El Paso County Seal Color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  <p:pic>
        <p:nvPicPr>
          <p:cNvPr id="22" name="Picture 21" descr="Holly Williams 2019 web.jpg"/>
          <p:cNvPicPr>
            <a:picLocks noChangeAspect="1"/>
          </p:cNvPicPr>
          <p:nvPr/>
        </p:nvPicPr>
        <p:blipFill>
          <a:blip r:embed="rId3" cstate="print"/>
          <a:srcRect l="3472" r="2778"/>
          <a:stretch>
            <a:fillRect/>
          </a:stretch>
        </p:blipFill>
        <p:spPr>
          <a:xfrm>
            <a:off x="2057400" y="1143000"/>
            <a:ext cx="1657350" cy="2209800"/>
          </a:xfrm>
          <a:prstGeom prst="rect">
            <a:avLst/>
          </a:prstGeom>
        </p:spPr>
      </p:pic>
      <p:pic>
        <p:nvPicPr>
          <p:cNvPr id="23" name="Picture 22" descr="Cami Bremer 2019 we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1143000"/>
            <a:ext cx="1767840" cy="2209800"/>
          </a:xfrm>
          <a:prstGeom prst="rect">
            <a:avLst/>
          </a:prstGeom>
        </p:spPr>
      </p:pic>
      <p:pic>
        <p:nvPicPr>
          <p:cNvPr id="24" name="Picture 23" descr="Rich Mariotti we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3600" y="3962400"/>
            <a:ext cx="1767840" cy="2209800"/>
          </a:xfrm>
          <a:prstGeom prst="rect">
            <a:avLst/>
          </a:prstGeom>
        </p:spPr>
      </p:pic>
      <p:pic>
        <p:nvPicPr>
          <p:cNvPr id="25" name="Picture 24" descr="Leon Kelly coroner.jpg"/>
          <p:cNvPicPr>
            <a:picLocks noChangeAspect="1"/>
          </p:cNvPicPr>
          <p:nvPr/>
        </p:nvPicPr>
        <p:blipFill>
          <a:blip r:embed="rId6" cstate="print"/>
          <a:srcRect l="9091" r="15909"/>
          <a:stretch>
            <a:fillRect/>
          </a:stretch>
        </p:blipFill>
        <p:spPr>
          <a:xfrm>
            <a:off x="2057400" y="3962400"/>
            <a:ext cx="1657350" cy="2209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21417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6" name="Title 27"/>
          <p:cNvSpPr txBox="1">
            <a:spLocks/>
          </p:cNvSpPr>
          <p:nvPr/>
        </p:nvSpPr>
        <p:spPr>
          <a:xfrm>
            <a:off x="762000" y="152400"/>
            <a:ext cx="83820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0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We Enjoy Our Work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71600" y="5410200"/>
            <a:ext cx="70537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2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Anyone </a:t>
            </a:r>
            <a:r>
              <a:rPr lang="en-US" altLang="en-US" sz="32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with </a:t>
            </a:r>
            <a:r>
              <a:rPr lang="en-US" altLang="en-US" sz="32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Campaign material like this</a:t>
            </a:r>
          </a:p>
          <a:p>
            <a:pPr algn="ctr"/>
            <a:r>
              <a:rPr lang="en-US" altLang="en-US" sz="32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knows what they are doing!</a:t>
            </a:r>
          </a:p>
        </p:txBody>
      </p:sp>
      <p:pic>
        <p:nvPicPr>
          <p:cNvPr id="18433" name="Picture 1" descr="C:\Users\Stan VW2015\Documents\B - CAREER POLITICAL\Commissioner - Elected\Briefings\Tri-Lakes State of the Region\2019\image001.jpg"/>
          <p:cNvPicPr>
            <a:picLocks noChangeAspect="1" noChangeArrowheads="1"/>
          </p:cNvPicPr>
          <p:nvPr/>
        </p:nvPicPr>
        <p:blipFill>
          <a:blip r:embed="rId2" cstate="print"/>
          <a:srcRect l="2112" t="3424" r="2331" b="8048"/>
          <a:stretch>
            <a:fillRect/>
          </a:stretch>
        </p:blipFill>
        <p:spPr bwMode="auto">
          <a:xfrm>
            <a:off x="1641296" y="914400"/>
            <a:ext cx="6589222" cy="4419600"/>
          </a:xfrm>
          <a:prstGeom prst="rect">
            <a:avLst/>
          </a:prstGeom>
          <a:noFill/>
        </p:spPr>
      </p:pic>
      <p:pic>
        <p:nvPicPr>
          <p:cNvPr id="11" name="Picture 10" descr="El Paso County Seal Color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21417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1" name="Title 27"/>
          <p:cNvSpPr txBox="1">
            <a:spLocks/>
          </p:cNvSpPr>
          <p:nvPr/>
        </p:nvSpPr>
        <p:spPr>
          <a:xfrm>
            <a:off x="762000" y="457200"/>
            <a:ext cx="83820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New </a:t>
            </a:r>
            <a:r>
              <a:rPr lang="en-US" altLang="en-US" sz="40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Commissioners Up </a:t>
            </a:r>
            <a:r>
              <a:rPr lang="en-US" altLang="en-US" sz="40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and Running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943600" y="1664762"/>
            <a:ext cx="3352800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altLang="en-US" sz="26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Holly Williams</a:t>
            </a:r>
          </a:p>
          <a:p>
            <a:pPr marL="285750" indent="-285750">
              <a:lnSpc>
                <a:spcPts val="2200"/>
              </a:lnSpc>
            </a:pPr>
            <a:r>
              <a:rPr lang="en-US" altLang="en-US" sz="22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  District 1 </a:t>
            </a:r>
          </a:p>
          <a:p>
            <a:pPr marL="285750" indent="-285750">
              <a:lnSpc>
                <a:spcPts val="4000"/>
              </a:lnSpc>
            </a:pPr>
            <a:r>
              <a:rPr lang="en-US" altLang="en-US" sz="26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Mark Waller</a:t>
            </a:r>
          </a:p>
          <a:p>
            <a:pPr marL="285750" indent="-285750">
              <a:lnSpc>
                <a:spcPts val="2200"/>
              </a:lnSpc>
            </a:pPr>
            <a:r>
              <a:rPr lang="en-US" altLang="en-US" sz="22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  District 2, Chair</a:t>
            </a:r>
            <a:endParaRPr lang="en-US" altLang="en-US" sz="2200" b="1" dirty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pPr marL="285750" indent="-285750">
              <a:lnSpc>
                <a:spcPts val="4000"/>
              </a:lnSpc>
            </a:pPr>
            <a:r>
              <a:rPr lang="en-US" altLang="en-US" sz="26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Stan VanderWerf</a:t>
            </a:r>
          </a:p>
          <a:p>
            <a:pPr marL="285750" indent="-285750">
              <a:lnSpc>
                <a:spcPts val="2200"/>
              </a:lnSpc>
            </a:pPr>
            <a:r>
              <a:rPr lang="en-US" altLang="en-US" sz="22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  District 3 </a:t>
            </a:r>
          </a:p>
          <a:p>
            <a:pPr marL="285750" indent="-285750">
              <a:lnSpc>
                <a:spcPts val="4000"/>
              </a:lnSpc>
            </a:pPr>
            <a:r>
              <a:rPr lang="en-US" altLang="en-US" sz="26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Longinos Gonzales</a:t>
            </a:r>
          </a:p>
          <a:p>
            <a:pPr marL="285750" indent="-285750">
              <a:lnSpc>
                <a:spcPts val="2200"/>
              </a:lnSpc>
            </a:pPr>
            <a:r>
              <a:rPr lang="en-US" altLang="en-US" sz="22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  District 4, Vice-Chair</a:t>
            </a:r>
            <a:endParaRPr lang="en-US" altLang="en-US" sz="2200" b="1" dirty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pPr marL="285750" indent="-285750">
              <a:lnSpc>
                <a:spcPts val="4000"/>
              </a:lnSpc>
            </a:pPr>
            <a:r>
              <a:rPr lang="en-US" altLang="en-US" sz="26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Cami Bremer</a:t>
            </a:r>
          </a:p>
          <a:p>
            <a:pPr marL="285750" indent="-285750">
              <a:lnSpc>
                <a:spcPts val="2200"/>
              </a:lnSpc>
            </a:pPr>
            <a:r>
              <a:rPr lang="en-US" altLang="en-US" sz="22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  District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2600" b="1" dirty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1" name="Picture 10" descr="El Paso Board of County Commissioners 2019 web.jpg"/>
          <p:cNvPicPr>
            <a:picLocks noChangeAspect="1"/>
          </p:cNvPicPr>
          <p:nvPr/>
        </p:nvPicPr>
        <p:blipFill>
          <a:blip r:embed="rId2" cstate="print"/>
          <a:srcRect l="5714" r="7143"/>
          <a:stretch>
            <a:fillRect/>
          </a:stretch>
        </p:blipFill>
        <p:spPr>
          <a:xfrm>
            <a:off x="914399" y="1447800"/>
            <a:ext cx="4980214" cy="4572000"/>
          </a:xfrm>
          <a:prstGeom prst="rect">
            <a:avLst/>
          </a:prstGeom>
        </p:spPr>
      </p:pic>
      <p:pic>
        <p:nvPicPr>
          <p:cNvPr id="12" name="Picture 11" descr="El Paso County Seal Color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21417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762000" y="205026"/>
            <a:ext cx="838200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en-US" sz="5000" b="1" dirty="0">
                <a:solidFill>
                  <a:srgbClr val="2A3585"/>
                </a:solidFill>
                <a:cs typeface="Arial" charset="0"/>
              </a:rPr>
              <a:t>Commissioner Boards</a:t>
            </a:r>
            <a:endParaRPr lang="en-US" altLang="en-US" sz="5000" b="1" dirty="0"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idx="1"/>
          </p:nvPr>
        </p:nvSpPr>
        <p:spPr>
          <a:xfrm>
            <a:off x="1066800" y="1066800"/>
            <a:ext cx="7848600" cy="4525963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altLang="en-US" sz="8000" b="1" u="sng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Holly Williams, District 1</a:t>
            </a:r>
            <a:r>
              <a:rPr lang="en-US" altLang="en-US" sz="80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/>
            </a:r>
            <a:br>
              <a:rPr lang="en-US" altLang="en-US" sz="80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</a:br>
            <a:r>
              <a:rPr lang="en-US" altLang="en-US" sz="6400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• Colorado Springs Convention &amp; Visitors Bureau Partnership Committee</a:t>
            </a:r>
            <a:br>
              <a:rPr lang="en-US" altLang="en-US" sz="6400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</a:br>
            <a:r>
              <a:rPr lang="en-US" altLang="en-US" sz="6400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• Colorado Springs Regional Joint Use Land Study: USAFA/ Peterson AFB/ Fort Carson</a:t>
            </a:r>
            <a:br>
              <a:rPr lang="en-US" altLang="en-US" sz="6400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</a:br>
            <a:r>
              <a:rPr lang="en-US" altLang="en-US" sz="6400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• Pikes Peak Area Council of Governments (PPACG) </a:t>
            </a:r>
            <a:br>
              <a:rPr lang="en-US" altLang="en-US" sz="6400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</a:br>
            <a:r>
              <a:rPr lang="en-US" altLang="en-US" sz="6400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• Pikes Peak Rural Water Authority</a:t>
            </a:r>
            <a:br>
              <a:rPr lang="en-US" altLang="en-US" sz="6400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</a:br>
            <a:r>
              <a:rPr lang="en-US" altLang="en-US" sz="6400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• Pikes Peak Rural Transportation Authority (PPRTA) Board of Directors</a:t>
            </a:r>
            <a:br>
              <a:rPr lang="en-US" altLang="en-US" sz="6400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</a:br>
            <a:r>
              <a:rPr lang="en-US" altLang="en-US" sz="6400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• El Paso County Regional Resiliency Collaborative</a:t>
            </a:r>
            <a:br>
              <a:rPr lang="en-US" altLang="en-US" sz="6400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</a:br>
            <a:r>
              <a:rPr lang="en-US" altLang="en-US" sz="6400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• Colorado State University (CSU) Extension Advisory Committee</a:t>
            </a:r>
            <a:br>
              <a:rPr lang="en-US" altLang="en-US" sz="6400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</a:br>
            <a:r>
              <a:rPr lang="en-US" altLang="en-US" sz="6400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• Highway Advisory Commission</a:t>
            </a:r>
            <a:br>
              <a:rPr lang="en-US" altLang="en-US" sz="6400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</a:br>
            <a:r>
              <a:rPr lang="en-US" altLang="en-US" sz="6400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• Forestry &amp; Weed Advisory Commission</a:t>
            </a:r>
            <a:br>
              <a:rPr lang="en-US" altLang="en-US" sz="6400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</a:br>
            <a:r>
              <a:rPr lang="en-US" altLang="en-US" sz="6400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• City/County Drainage Board</a:t>
            </a:r>
            <a:br>
              <a:rPr lang="en-US" altLang="en-US" sz="6400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</a:br>
            <a:r>
              <a:rPr lang="en-US" altLang="en-US" sz="6400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• Board of Adjustment</a:t>
            </a:r>
          </a:p>
          <a:p>
            <a:pPr>
              <a:buNone/>
            </a:pPr>
            <a:endParaRPr lang="en-US" altLang="en-US" sz="8000" b="1" u="sng" dirty="0" smtClean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pPr>
              <a:buNone/>
            </a:pPr>
            <a:r>
              <a:rPr lang="en-US" altLang="en-US" sz="8000" b="1" u="sng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Stan VanderWerf, District 3</a:t>
            </a:r>
            <a:endParaRPr lang="en-US" altLang="en-US" sz="8000" b="1" u="sng" dirty="0">
              <a:solidFill>
                <a:srgbClr val="2A3585"/>
              </a:solidFill>
              <a:latin typeface="Calibri" pitchFamily="34" charset="0"/>
              <a:cs typeface="Arial" charset="0"/>
            </a:endParaRPr>
          </a:p>
          <a:p>
            <a:pPr>
              <a:buNone/>
            </a:pPr>
            <a:r>
              <a:rPr lang="en-US" altLang="en-US" sz="6400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	• Criminal Justice Coordinating Council</a:t>
            </a:r>
            <a:br>
              <a:rPr lang="en-US" altLang="en-US" sz="6400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</a:br>
            <a:r>
              <a:rPr lang="en-US" altLang="en-US" sz="6400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• City Airport Advisory Committee</a:t>
            </a:r>
            <a:br>
              <a:rPr lang="en-US" altLang="en-US" sz="6400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</a:br>
            <a:r>
              <a:rPr lang="en-US" altLang="en-US" sz="6400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• Fountain Creek Watershed, Flood Control, and Greenway District Board</a:t>
            </a:r>
            <a:br>
              <a:rPr lang="en-US" altLang="en-US" sz="6400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</a:br>
            <a:r>
              <a:rPr lang="en-US" altLang="en-US" sz="6400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• Pikes Peak Area Council of Governments (PPACG)</a:t>
            </a:r>
            <a:br>
              <a:rPr lang="en-US" altLang="en-US" sz="6400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</a:br>
            <a:r>
              <a:rPr lang="en-US" altLang="en-US" sz="6400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• Pikes Peak Workforce Consortium Executive Committee</a:t>
            </a:r>
            <a:br>
              <a:rPr lang="en-US" altLang="en-US" sz="6400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</a:br>
            <a:r>
              <a:rPr lang="en-US" altLang="en-US" sz="6400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• Pikes Peak Small Business Development Center Advisory Board</a:t>
            </a:r>
            <a:br>
              <a:rPr lang="en-US" altLang="en-US" sz="6400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</a:br>
            <a:r>
              <a:rPr lang="en-US" altLang="en-US" sz="6400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• Highway Advisory Commission</a:t>
            </a:r>
            <a:br>
              <a:rPr lang="en-US" altLang="en-US" sz="6400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</a:br>
            <a:r>
              <a:rPr lang="en-US" altLang="en-US" sz="6400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• Park Advisory Board (Park Fee Advisory Committee)</a:t>
            </a:r>
            <a:br>
              <a:rPr lang="en-US" altLang="en-US" sz="6400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</a:br>
            <a:r>
              <a:rPr lang="en-US" altLang="en-US" sz="6400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• El Paso County Board of Retirement</a:t>
            </a:r>
            <a:br>
              <a:rPr lang="en-US" altLang="en-US" sz="6400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</a:br>
            <a:r>
              <a:rPr lang="en-US" altLang="en-US" sz="6400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• Placement Alternatives Commission</a:t>
            </a:r>
            <a:br>
              <a:rPr lang="en-US" altLang="en-US" sz="6400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</a:br>
            <a:r>
              <a:rPr lang="en-US" altLang="en-US" sz="6400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• Colorado Springs Chamber &amp; EDC Military Affairs Council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10" name="Picture 9" descr="El Paso County Seal Color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54294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762000" y="76200"/>
            <a:ext cx="8296921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en-US" altLang="en-US" sz="5000" b="1" dirty="0">
                <a:solidFill>
                  <a:srgbClr val="2A3585"/>
                </a:solidFill>
                <a:cs typeface="Arial" charset="0"/>
              </a:rPr>
              <a:t>County Update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2000" y="2133600"/>
            <a:ext cx="838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/>
            <a:r>
              <a:rPr lang="en-US" altLang="en-US" sz="60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Challenges</a:t>
            </a:r>
          </a:p>
          <a:p>
            <a:pPr marL="285750" indent="-285750" algn="ctr"/>
            <a:r>
              <a:rPr lang="en-US" altLang="en-US" sz="54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And</a:t>
            </a:r>
          </a:p>
          <a:p>
            <a:pPr marL="285750" indent="-285750" algn="ctr"/>
            <a:r>
              <a:rPr lang="en-US" altLang="en-US" sz="60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Achievements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 descr="El Paso County Seal Color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12315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2A3585"/>
          </a:solidFill>
          <a:ln>
            <a:solidFill>
              <a:srgbClr val="2A35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-2847975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rot="5400000">
            <a:off x="-2667000" y="3429000"/>
            <a:ext cx="6858000" cy="0"/>
          </a:xfrm>
          <a:prstGeom prst="line">
            <a:avLst/>
          </a:prstGeom>
          <a:ln w="31750">
            <a:solidFill>
              <a:srgbClr val="2A3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2B299-F45D-419F-9DA2-668DBCA68FA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4648200" y="2057400"/>
            <a:ext cx="4267200" cy="3657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6075" indent="-346075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altLang="en-US" sz="36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712,000  Residents</a:t>
            </a:r>
          </a:p>
          <a:p>
            <a:pPr marL="346075" lvl="1" indent="-346075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526,000  Incorporated</a:t>
            </a:r>
          </a:p>
          <a:p>
            <a:pPr marL="346075" lvl="1" indent="-346075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185,000  Unincorporated</a:t>
            </a:r>
          </a:p>
          <a:p>
            <a:pPr marL="346075" indent="-346075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Most populous County in Colorado</a:t>
            </a:r>
          </a:p>
          <a:p>
            <a:pPr marL="346075" indent="-346075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Projected to Reach </a:t>
            </a:r>
            <a:r>
              <a:rPr lang="en-US" altLang="en-US" sz="28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/>
            </a:r>
            <a:br>
              <a:rPr lang="en-US" altLang="en-US" sz="28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</a:br>
            <a:r>
              <a:rPr lang="en-US" altLang="en-US" sz="2800" b="1" dirty="0" smtClean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1.2 </a:t>
            </a:r>
            <a:r>
              <a:rPr lang="en-US" altLang="en-US" sz="28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million by 2050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Title 10"/>
          <p:cNvSpPr txBox="1">
            <a:spLocks/>
          </p:cNvSpPr>
          <p:nvPr/>
        </p:nvSpPr>
        <p:spPr>
          <a:xfrm>
            <a:off x="762000" y="381000"/>
            <a:ext cx="8382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000" b="1" dirty="0">
                <a:solidFill>
                  <a:srgbClr val="2A3585"/>
                </a:solidFill>
                <a:latin typeface="Calibri" pitchFamily="34" charset="0"/>
                <a:cs typeface="Arial" charset="0"/>
              </a:rPr>
              <a:t>Population Growth</a:t>
            </a:r>
          </a:p>
        </p:txBody>
      </p:sp>
      <p:pic>
        <p:nvPicPr>
          <p:cNvPr id="15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752600"/>
            <a:ext cx="3733800" cy="4173732"/>
          </a:xfrm>
          <a:prstGeom prst="rect">
            <a:avLst/>
          </a:prstGeom>
          <a:noFill/>
        </p:spPr>
      </p:pic>
      <p:pic>
        <p:nvPicPr>
          <p:cNvPr id="12" name="Picture 11" descr="El Paso County Seal Color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374" y="335622"/>
            <a:ext cx="695004" cy="695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12315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B9ED5765B3844FA873A7EADD93EBE0" ma:contentTypeVersion="10" ma:contentTypeDescription="Create a new document." ma:contentTypeScope="" ma:versionID="ad9ac7d7d359811b96b0813219f74500">
  <xsd:schema xmlns:xsd="http://www.w3.org/2001/XMLSchema" xmlns:xs="http://www.w3.org/2001/XMLSchema" xmlns:p="http://schemas.microsoft.com/office/2006/metadata/properties" xmlns:ns2="04e5867b-3d36-4ad9-bf63-8a81935e844c" xmlns:ns3="5c1729c4-ec54-46ee-877e-f22626e46a4a" targetNamespace="http://schemas.microsoft.com/office/2006/metadata/properties" ma:root="true" ma:fieldsID="382c9c4dae2f307a53af774755539bb1" ns2:_="" ns3:_="">
    <xsd:import namespace="04e5867b-3d36-4ad9-bf63-8a81935e844c"/>
    <xsd:import namespace="5c1729c4-ec54-46ee-877e-f22626e46a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e5867b-3d36-4ad9-bf63-8a81935e84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729c4-ec54-46ee-877e-f22626e46a4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098A60D-F7EB-48CF-AF98-19F129425F36}"/>
</file>

<file path=customXml/itemProps2.xml><?xml version="1.0" encoding="utf-8"?>
<ds:datastoreItem xmlns:ds="http://schemas.openxmlformats.org/officeDocument/2006/customXml" ds:itemID="{46BD5060-E6FA-48B4-811B-7B717A5383D7}"/>
</file>

<file path=customXml/itemProps3.xml><?xml version="1.0" encoding="utf-8"?>
<ds:datastoreItem xmlns:ds="http://schemas.openxmlformats.org/officeDocument/2006/customXml" ds:itemID="{98981FC7-3DD7-4421-894C-800F720B16FE}"/>
</file>

<file path=docProps/app.xml><?xml version="1.0" encoding="utf-8"?>
<Properties xmlns="http://schemas.openxmlformats.org/officeDocument/2006/extended-properties" xmlns:vt="http://schemas.openxmlformats.org/officeDocument/2006/docPropsVTypes">
  <TotalTime>3814</TotalTime>
  <Words>821</Words>
  <Application>Microsoft Office PowerPoint</Application>
  <PresentationFormat>On-screen Show (4:3)</PresentationFormat>
  <Paragraphs>219</Paragraphs>
  <Slides>27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Custom Design</vt:lpstr>
      <vt:lpstr>1_Custom Design</vt:lpstr>
      <vt:lpstr>Tri-Lakes  State of the Region El Paso County Update February 1, 2019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Colorado Springs  Urban Renewal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TriLakes State of the Region February 12, 2014</dc:title>
  <dc:creator>Kristina Iodice</dc:creator>
  <cp:lastModifiedBy>Stan VW2015</cp:lastModifiedBy>
  <cp:revision>199</cp:revision>
  <cp:lastPrinted>2017-02-02T17:28:39Z</cp:lastPrinted>
  <dcterms:created xsi:type="dcterms:W3CDTF">2015-01-06T21:18:35Z</dcterms:created>
  <dcterms:modified xsi:type="dcterms:W3CDTF">2019-01-31T23:28:31Z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0x01010056B9ED5765B3844FA873A7EADD93EBE0</vt:lpwstr>
  </property>
</Properties>
</file>